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5205407211454d" /><Relationship Type="http://schemas.openxmlformats.org/officeDocument/2006/relationships/extended-properties" Target="/docProps/app.xml" Id="R39f2bb982df24d17" /><Relationship Type="http://schemas.openxmlformats.org/officeDocument/2006/relationships/officeDocument" Target="/ppt/presentation.xml" Id="Rd2f2f1929a1b45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71c74cf82c4204"/>
  </p:sldMasterIdLst>
  <p:notesMasterIdLst>
    <p:notesMasterId xmlns:r="http://schemas.openxmlformats.org/officeDocument/2006/relationships" r:id="R083750a7277147f1"/>
  </p:notesMasterIdLst>
  <p:sldIdLst>
    <p:sldId xmlns:r="http://schemas.openxmlformats.org/officeDocument/2006/relationships" id="256" r:id="Rab9bd78d05494a11"/>
    <p:sldId xmlns:r="http://schemas.openxmlformats.org/officeDocument/2006/relationships" id="257" r:id="Ra76462be752d4e2a"/>
    <p:sldId xmlns:r="http://schemas.openxmlformats.org/officeDocument/2006/relationships" id="258" r:id="R175daee47d654681"/>
    <p:sldId xmlns:r="http://schemas.openxmlformats.org/officeDocument/2006/relationships" id="259" r:id="Rc4b7b95086e04d6e"/>
    <p:sldId xmlns:r="http://schemas.openxmlformats.org/officeDocument/2006/relationships" id="260" r:id="R1b62f39ca9134639"/>
    <p:sldId xmlns:r="http://schemas.openxmlformats.org/officeDocument/2006/relationships" id="261" r:id="R2acd7c7f5df84050"/>
    <p:sldId xmlns:r="http://schemas.openxmlformats.org/officeDocument/2006/relationships" id="262" r:id="R656f892b4f5e43ec"/>
    <p:sldId xmlns:r="http://schemas.openxmlformats.org/officeDocument/2006/relationships" id="263" r:id="Re5204689758e4dfd"/>
    <p:sldId xmlns:r="http://schemas.openxmlformats.org/officeDocument/2006/relationships" id="264" r:id="Rdc1d720a7b1a46ad"/>
    <p:sldId xmlns:r="http://schemas.openxmlformats.org/officeDocument/2006/relationships" id="265" r:id="R2dcda8d976334572"/>
    <p:sldId xmlns:r="http://schemas.openxmlformats.org/officeDocument/2006/relationships" id="266" r:id="R8f7ddcd38d944adf"/>
    <p:sldId xmlns:r="http://schemas.openxmlformats.org/officeDocument/2006/relationships" id="267" r:id="Rb4fdd5445e384f5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892d5b7cddd4de0" /><Relationship Type="http://schemas.openxmlformats.org/officeDocument/2006/relationships/slideMaster" Target="/ppt/slideMasters/slideMaster1.xml" Id="R0f71c74cf82c4204" /><Relationship Type="http://schemas.openxmlformats.org/officeDocument/2006/relationships/notesMaster" Target="/ppt/notesMasters/notesMaster1.xml" Id="R083750a7277147f1" /><Relationship Type="http://schemas.openxmlformats.org/officeDocument/2006/relationships/presProps" Target="/ppt/presProps.xml" Id="Rdf68370e596e4f7c" /><Relationship Type="http://schemas.openxmlformats.org/officeDocument/2006/relationships/tableStyles" Target="/ppt/tableStyles.xml" Id="Rc6ca17c434e04597" /><Relationship Type="http://schemas.openxmlformats.org/officeDocument/2006/relationships/slide" Target="/ppt/slides/slide1.xml" Id="Rab9bd78d05494a11" /><Relationship Type="http://schemas.openxmlformats.org/officeDocument/2006/relationships/slide" Target="/ppt/slides/slide2.xml" Id="Ra76462be752d4e2a" /><Relationship Type="http://schemas.openxmlformats.org/officeDocument/2006/relationships/slide" Target="/ppt/slides/slide3.xml" Id="R175daee47d654681" /><Relationship Type="http://schemas.openxmlformats.org/officeDocument/2006/relationships/slide" Target="/ppt/slides/slide4.xml" Id="Rc4b7b95086e04d6e" /><Relationship Type="http://schemas.openxmlformats.org/officeDocument/2006/relationships/slide" Target="/ppt/slides/slide5.xml" Id="R1b62f39ca9134639" /><Relationship Type="http://schemas.openxmlformats.org/officeDocument/2006/relationships/slide" Target="/ppt/slides/slide6.xml" Id="R2acd7c7f5df84050" /><Relationship Type="http://schemas.openxmlformats.org/officeDocument/2006/relationships/slide" Target="/ppt/slides/slide7.xml" Id="R656f892b4f5e43ec" /><Relationship Type="http://schemas.openxmlformats.org/officeDocument/2006/relationships/slide" Target="/ppt/slides/slide8.xml" Id="Re5204689758e4dfd" /><Relationship Type="http://schemas.openxmlformats.org/officeDocument/2006/relationships/slide" Target="/ppt/slides/slide9.xml" Id="Rdc1d720a7b1a46ad" /><Relationship Type="http://schemas.openxmlformats.org/officeDocument/2006/relationships/slide" Target="/ppt/slides/slide10.xml" Id="R2dcda8d976334572" /><Relationship Type="http://schemas.openxmlformats.org/officeDocument/2006/relationships/slide" Target="/ppt/slides/slide11.xml" Id="R8f7ddcd38d944adf" /><Relationship Type="http://schemas.openxmlformats.org/officeDocument/2006/relationships/slide" Target="/ppt/slides/slide12.xml" Id="Rb4fdd5445e384f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974f9e000c40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e514ad1a994d65" /><Relationship Type="http://schemas.openxmlformats.org/officeDocument/2006/relationships/notesMaster" Target="/ppt/notesMasters/notesMaster1.xml" Id="Rf6c1b17bcdd442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3ebadef61a446e" /><Relationship Type="http://schemas.openxmlformats.org/officeDocument/2006/relationships/notesMaster" Target="/ppt/notesMasters/notesMaster1.xml" Id="R5760c8bdf69542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810c75fe4f4579" /><Relationship Type="http://schemas.openxmlformats.org/officeDocument/2006/relationships/notesMaster" Target="/ppt/notesMasters/notesMaster1.xml" Id="R9148237c55a14ea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834c08bb9140e4" /><Relationship Type="http://schemas.openxmlformats.org/officeDocument/2006/relationships/notesMaster" Target="/ppt/notesMasters/notesMaster1.xml" Id="R857ab10a041647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41cfdacd754d11" /><Relationship Type="http://schemas.openxmlformats.org/officeDocument/2006/relationships/notesMaster" Target="/ppt/notesMasters/notesMaster1.xml" Id="R58dd2efa908e4cf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c6f05e3bfa45f7" /><Relationship Type="http://schemas.openxmlformats.org/officeDocument/2006/relationships/notesMaster" Target="/ppt/notesMasters/notesMaster1.xml" Id="R337e91d7d99e4af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860b52ef3a49e0" /><Relationship Type="http://schemas.openxmlformats.org/officeDocument/2006/relationships/notesMaster" Target="/ppt/notesMasters/notesMaster1.xml" Id="Rac9454f3e58f49d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dec8704cad845d1" /><Relationship Type="http://schemas.openxmlformats.org/officeDocument/2006/relationships/notesMaster" Target="/ppt/notesMasters/notesMaster1.xml" Id="R83b314ea629648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efe63ba6e64e62" /><Relationship Type="http://schemas.openxmlformats.org/officeDocument/2006/relationships/notesMaster" Target="/ppt/notesMasters/notesMaster1.xml" Id="Rc4d149b7bb6140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4bd248c6c584d42" /><Relationship Type="http://schemas.openxmlformats.org/officeDocument/2006/relationships/notesMaster" Target="/ppt/notesMasters/notesMaster1.xml" Id="R03ea6cc30ce5411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150d02534cd454f" /><Relationship Type="http://schemas.openxmlformats.org/officeDocument/2006/relationships/notesMaster" Target="/ppt/notesMasters/notesMaster1.xml" Id="R96b040cd468a42a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02223e5d44c4dcf" /><Relationship Type="http://schemas.openxmlformats.org/officeDocument/2006/relationships/notesMaster" Target="/ppt/notesMasters/notesMaster1.xml" Id="R578621e62e3246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좌담회의 목적은 각 기관을 하나로 합치는 데 있지 않습니다. 서로의 전문성을 존중하면서 필요한 순간에 정확히 연결되는 협력망을 세우는 데 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현장의 어려움은 사역자의 헌신 부족으로 설명할 수 없습니다. 이주민의 삶은 연결되어 있지만 우리의 지원 체계는 분야별로 분리되어 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사역의 구조가 개인 의존, 기관 분절, 기록 부재, 당사자 배제로 고착되면 좋은 프로그램도 지속되지 못합니다.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일곱 방향은 서로 분리된 사업이 아닙니다. 한 사람의 관계 형성부터 리더 성장과 역파송까지 이어지는 하나의 흐름입니다.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각 단계에서 중요한 것은 프로그램 수가 아닙니다. 다음 단계로 넘어갈 기준과 담당자가 분명해야 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처음부터 큰 조직을 만드는 대신 연결 효과가 즉시 나타나는 다섯 인프라부터 시작합니다.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디지털화의 목적은 규모를 키우는 데 있지 않습니다. 발견 시간을 줄이고, 책임을 분명히 하며, 한 번의 경험을 공동 자산으로 만드는 데 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연결망은 기관의 규모보다 관계의 품질과 정보의 정확성을 키웁니다. 작은 기관도 필요한 순간에 발견될 수 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90일 안에 완성된 체계를 만들려 하지 않습니다. 작게 실행하고 기록한 뒤 반복 가능한 모델로 발전시킵니다.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엘림G브릿지는 모든 사역을 직접 수행하는 기관이 아니라 발견, 연결, 기록을 맡는 조정자입니다. 전문 상담과 목회 판단은 해당 기관과 담당자가 책임집니다.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참석 인원은 활동량을 보여 주지만 변화와 재생산을 보여 주지는 못합니다. 관계 지속, 양육 전환, 리더 성장, 공동 해결 사례를 함께 보아야 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좋은 만남이 좋은 연결이 되고, 좋은 연결이 좋은 연합을 이루도록 각자의 현장에서 한 가지 협력부터 시작해 주십시오.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253b0683eb4ea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8dd256fe14d465a" /><Relationship Type="http://schemas.openxmlformats.org/officeDocument/2006/relationships/slideLayout" Target="/ppt/slideLayouts/slideLayout1.xml" Id="Re91f42c52d0844e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1f42c52d0844e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bd73c6de4f4e90" /><Relationship Type="http://schemas.openxmlformats.org/officeDocument/2006/relationships/image" Target="/ppt/media/image.bin" Id="Rb8947012b35f43ed" /><Relationship Type="http://schemas.openxmlformats.org/officeDocument/2006/relationships/notesSlide" Target="/ppt/notesSlides/notesSlide1.xml" Id="R1091c8eb2c514b1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1c6e33455d4e6c" /><Relationship Type="http://schemas.openxmlformats.org/officeDocument/2006/relationships/notesSlide" Target="/ppt/notesSlides/notesSlide2.xml" Id="R692c5f83ccea450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5f5091aaf747d4" /><Relationship Type="http://schemas.openxmlformats.org/officeDocument/2006/relationships/notesSlide" Target="/ppt/notesSlides/notesSlide3.xml" Id="R10aad3244cff41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f3d67bf4954a8e" /><Relationship Type="http://schemas.openxmlformats.org/officeDocument/2006/relationships/notesSlide" Target="/ppt/notesSlides/notesSlide4.xml" Id="R5c2d9f5ab6c549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a083e09754ea0" /><Relationship Type="http://schemas.openxmlformats.org/officeDocument/2006/relationships/notesSlide" Target="/ppt/notesSlides/notesSlide5.xml" Id="R2184238917494f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09374aaf948ec" /><Relationship Type="http://schemas.openxmlformats.org/officeDocument/2006/relationships/notesSlide" Target="/ppt/notesSlides/notesSlide6.xml" Id="R2cb88551760642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6e3c711e46498e" /><Relationship Type="http://schemas.openxmlformats.org/officeDocument/2006/relationships/notesSlide" Target="/ppt/notesSlides/notesSlide7.xml" Id="Ra306e1a4a38640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ec079a05a24810" /><Relationship Type="http://schemas.openxmlformats.org/officeDocument/2006/relationships/notesSlide" Target="/ppt/notesSlides/notesSlide8.xml" Id="Rd27ac43cac154b5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59f7a6a2534c61" /><Relationship Type="http://schemas.openxmlformats.org/officeDocument/2006/relationships/notesSlide" Target="/ppt/notesSlides/notesSlide9.xml" Id="Rbf30edd43928404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17e650e314659" /><Relationship Type="http://schemas.openxmlformats.org/officeDocument/2006/relationships/notesSlide" Target="/ppt/notesSlides/notesSlide10.xml" Id="R3185ca30f6604a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7ed50256854415" /><Relationship Type="http://schemas.openxmlformats.org/officeDocument/2006/relationships/notesSlide" Target="/ppt/notesSlides/notesSlide11.xml" Id="R8b356109888248f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07f2b20184cee" /><Relationship Type="http://schemas.openxmlformats.org/officeDocument/2006/relationships/image" Target="/ppt/media/image2.bin" Id="R9669bdc633f34055" /><Relationship Type="http://schemas.openxmlformats.org/officeDocument/2006/relationships/notesSlide" Target="/ppt/notesSlides/notesSlide12.xml" Id="Rf48a101ef20546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F204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947012b35f43ed"/>
          <a:srcRect xmlns:a="http://schemas.openxmlformats.org/drawingml/2006/main" l="20625" t="0" r="206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19900" y="0"/>
            <a:ext cx="5372100" cy="6858000"/>
          </a:xfrm>
          <a:prstGeom xmlns:a="http://schemas.openxmlformats.org/drawingml/2006/main" prst="roundRect">
            <a:avLst>
              <a:gd name="adj" fmla="val 3546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BE5F7D-967C-44A8-8859-62EC8DF6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204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A20806-F075-4BE5-B81C-21EF1FC1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F72D10-CDB3-4654-8605-1841C43C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5715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이주민 선교 연합과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사역 인프라 구축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242E12-F44B-4F95-A959-6AC33BF1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9E7F3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D9E7F3"/>
                </a:solidFill>
                <a:latin typeface="Malgun Gothic"/>
                <a:ea typeface="Malgun Gothic"/>
                <a:cs typeface="Malgun Gothic"/>
              </a:rPr>
              <a:t>좌담회 발언 분석과 공동 실행안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F353C-2D3F-4A49-89BF-0A08F4CE6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F408E4-0CF4-4E78-9367-5D46ABE23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좋은 만남을 좋은 연결로</a:t>
            </a:r>
          </a:p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좋은 연결을 공동 실행으로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16E4AA-AA64-4C2B-BF55-296A88EE1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561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5D2E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C5D2E0"/>
                </a:solidFill>
                <a:latin typeface="Malgun Gothic"/>
                <a:ea typeface="Malgun Gothic"/>
                <a:cs typeface="Malgun Gothic"/>
              </a:rPr>
              <a:t>엘림G브릿지 제안  |  한진준 목사  |  2026.09.21</a:t>
            </a:r>
          </a:p>
        </p:txBody>
      </p:sp>
    </p:spTree>
    <p:extLst>
      <p:ext uri="{BB962C8B-B14F-4D97-AF65-F5344CB8AC3E}">
        <p14:creationId xmlns:p14="http://schemas.microsoft.com/office/powerpoint/2010/main" val="5397021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D9C185-B553-4328-A241-78CFC4E2F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CORE CONCLUSION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35E5EA-41F2-4A26-99A2-0EC9E3D6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연결의 공백이 현장의 가장 큰 문제입니다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2EECB0-3E58-44EF-9A04-22657763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872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열심의 부족보다 사람과 기관 사이의 인계 구조가 약합니다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4F8DE3-09B2-4610-A33A-6D97130C3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678025-C525-4C55-8784-E7B606BE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510540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BD9305-F3DC-4433-97E8-18EC4A60D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33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사역자 고립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34938E-9674-4D0B-9E54-0737C760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57450"/>
            <a:ext cx="4686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한 사람이 상담부터 비자까지 감당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CCACD0-D599-4FC6-954A-9BB4327F4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510540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8A8C48-27D3-46A9-B010-5C0FFB7D8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33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전환 단절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0B537E-57B3-415D-A80B-9E077C2EA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57450"/>
            <a:ext cx="4686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한국어교실 뒤 예배와 양육 인계 부족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EF6F9B-EEAF-413C-BE19-5A1BA89F8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510540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43202E-7EEC-4898-939F-D1DC638D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행정 장벽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5AB0B1-9EF9-4EE8-A541-E3FCA55D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57600"/>
            <a:ext cx="4686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체류·노동·교단 절차가 사역을 중단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CF64D5-EAFE-4E73-B530-C2A0B493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00400"/>
            <a:ext cx="510540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E1CDA3-CD21-4669-BBF8-93A13DC0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3337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정보 분산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9E41CD-24B2-4048-9E08-B86C71857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57600"/>
            <a:ext cx="4686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명단과 교재가 개인 휴대전화에 흩어짐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533A41-06CA-41E0-A63C-BB029A79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510540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9FF4D3-DAE4-4D2A-86BA-3F979819F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339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리더십 제한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AA0B9F-DE49-498A-8BCC-7FE0C22D2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57750"/>
            <a:ext cx="4686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이주민이 참가자와 보조자에 머무름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CD04F6-5CDB-4D4A-BAC7-C60CC9D91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00550"/>
            <a:ext cx="510540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E0777C-BF0D-4E0B-80D1-9084B3C1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339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다음세대 공백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D95A70-51DB-4DEB-9FAD-4345CD219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857750"/>
            <a:ext cx="4686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가정·교회·학교 돌봄이 분리됨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7D7DEA-89E2-4D23-A8C6-012C7E0D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67422A-706B-472B-A019-CBE81EB5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6212798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9EC5B8-12F4-426C-B3EE-1D5ABE5B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SYSTEM CAUSES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77E41B-AA82-43C7-9C19-6CEE9DC4C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문제를 반복시키는 네 가지 구조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DA13C-9D8B-4A0B-A516-3B10582B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872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사례가 들어올 때마다 처음부터 다시 시작하는 구조를 바꿔야 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E43A67-5C0C-4650-A1BA-CD8430C78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96AEB-A0BE-4BCA-BB71-F551EA9A1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52650"/>
            <a:ext cx="2095500" cy="209550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ADC8AF-AC4F-4C3C-8EAF-49AA23EE5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8FE117-E069-4F2B-AD4C-F35DB2751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0350"/>
            <a:ext cx="1676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개인 의존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133BC1-3934-4D56-B9C3-2B2B2C50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333750"/>
            <a:ext cx="1676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헌신적인 한 사람에게 업무와 책임이 집중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2960C7-CE0E-4777-9B2F-26A1F9602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152650"/>
            <a:ext cx="2095500" cy="209550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37353-89C8-4CAA-83EE-75DE08107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34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2D2619-8865-4CD0-8848-AF4E2CCC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800350"/>
            <a:ext cx="1676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기관 분절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79C3AE-98E8-4540-8295-DCD77F1A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333750"/>
            <a:ext cx="1676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첫 만남과 후속 양육 담당 기관이 분리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A02166-0542-429A-AFA7-50E9500D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52650"/>
            <a:ext cx="2095500" cy="209550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F01BE7-160E-477A-A7B5-E2DB053A7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34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69A087-332F-4AC4-BB88-B6093275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800350"/>
            <a:ext cx="1676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기록 부재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41F8F5-88E0-4BDC-B628-91458226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333750"/>
            <a:ext cx="1676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해결 경험이 다음 현장의 지식이 되지 못함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03D141-5D53-45C2-83D1-4FB1F942A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152650"/>
            <a:ext cx="2095500" cy="209550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C7C3D1-606C-4CBD-B46B-10B1FF378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34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FD075C-E906-420F-9193-2AE4EECEC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800350"/>
            <a:ext cx="1676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당사자 배제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506D9C-7A14-4E32-BC42-175FBB20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333750"/>
            <a:ext cx="1676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이주민이 결정과 리더십 과정에 참여하지 못함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F301B7-D6F7-46EB-8147-E281B1F2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핵심 전환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79541C-47F6-41E2-8743-BAF306A0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7053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개별 프로그램 중심 운영에서 공동 경로와 연결 기록 중심 운영으로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753824-68CE-4FA7-B921-F2E31E1D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52E3B8-A4E4-4287-A05B-53E23E81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546647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9633723-3B79-43DD-B26D-3D656635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MISSION DIRECTIONS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17482-7937-44AF-A6EF-33FD3EADD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이주민 선교의 일곱 가지 방향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59C539-B6E7-4ED4-834E-C62483DA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FCE81-18B5-4E25-BFC4-7FAEAC8BA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85950"/>
            <a:ext cx="523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EFFB66-F861-4C10-9CA6-D453759A8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8859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관계 중심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F04BEE-64C4-454C-8C71-8F2AE59CE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885950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이름과 이야기를 듣고 오래 동행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F614B4-B2FF-46E6-A2BB-779E5DBA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81250"/>
            <a:ext cx="9763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64C57F-6F1E-4A9E-A09A-9BE6ABE4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86025"/>
            <a:ext cx="523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7DD8C7-74D8-49C0-8B60-605C59EB9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486025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통합 돌봄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6C7F24-D524-407C-80D3-ABAB61FF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86025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교회와 전문기관이 역할을 나눔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6390E-059C-4C28-B4B4-C5321ACC6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81325"/>
            <a:ext cx="9763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2C42C2-52BF-4395-ACA0-B56053E9E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86100"/>
            <a:ext cx="523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8ED689-9FE3-47F7-80F8-415EABD7F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861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이주민 주도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6192F8-9E1C-431D-8148-00B30C2E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086100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참가자에서 리더와 선교사로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1075DD-5B3D-4965-A694-7AA68B85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581400"/>
            <a:ext cx="9763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8E57B2-09A1-486C-852E-6B3CAC0D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86175"/>
            <a:ext cx="523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55FBEA-040B-492B-BCA6-894902CE9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86175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문화 이해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9E2C71-90A9-4825-94C4-A0FF8A0C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686175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종교·가족·노동환경까지 이해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62FA71-9AC4-43C3-8034-7D907AAED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181475"/>
            <a:ext cx="9763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6D874A-7E8A-4E34-8BED-40F13701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0"/>
            <a:ext cx="523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AD4672-2DEA-40C8-81D4-8F1A90845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2862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일터·캠퍼스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765DE6-030C-4A84-B77C-E41D7A2C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286250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삶의 현장에서 복음 공동체 형성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C85BB2-06B6-43B0-AA67-A856B7A6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81550"/>
            <a:ext cx="9763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D9B48A-0D63-4C18-AF94-926E1BF1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86325"/>
            <a:ext cx="523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EF6C4B-AB4B-42A7-8E52-34282F96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886325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디지털 연결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DFAC8C-386A-4FF2-8F19-7BF566B8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886325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사람·자료·사례를 모바일로 연결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777225-AC10-433B-B24F-D75E792F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381625"/>
            <a:ext cx="9763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8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A4F68E-992F-476A-B345-F7692B928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86400"/>
            <a:ext cx="523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07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59A0EA-248E-42A1-8E4E-D57048028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864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역파송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6FBADDC-9463-4660-80B3-8F003548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486400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본국과 디아스포라를 다시 섬김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5453AB7-AE0C-45F5-88A6-C3C16936E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FFC48A8-BE47-41C3-941C-ABE99433E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976910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0E5B662-EDE0-47BF-8F5D-DB2C98FEA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COMMON PATH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DD3E9-04C6-438C-A428-C037BC1C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사역의 공통 과정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F3BC89-41C4-48CD-9B1B-535CF56CA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28725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관계 형성부터 역파송까지 다음 단계의 담당자를 미리 정합니다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0E45A4-0447-4967-BAF6-FDE22AE2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B9645-4A1D-4136-B27B-612F6EFE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962150" cy="2190750"/>
          </a:xfrm>
          <a:prstGeom xmlns:a="http://schemas.openxmlformats.org/drawingml/2006/main" prst="roundRect">
            <a:avLst>
              <a:gd name="adj" fmla="val 9709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057C2F-54CF-4DD7-9945-84E39D504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5270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A9EA57-69B3-4E1D-AFD7-7A0E198D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00400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관계 형성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F808F3-CDA1-4F88-BC11-FD888F27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한국어·상담·식탁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CA3C8D-B930-47D3-9B94-83AB52D30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381250"/>
            <a:ext cx="1962150" cy="2190750"/>
          </a:xfrm>
          <a:prstGeom xmlns:a="http://schemas.openxmlformats.org/drawingml/2006/main" prst="roundRect">
            <a:avLst>
              <a:gd name="adj" fmla="val 9709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51C918-BF69-467C-A945-C7195DB0A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55270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FABC42-B50D-43E1-8FD7-005804CC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200400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복음 대화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C5D6F5-5DA3-42CB-9507-B0D305FDC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75285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다국어 자료와 통역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7D1706-3FDA-4189-AEA9-20F73CD6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381250"/>
            <a:ext cx="1962150" cy="2190750"/>
          </a:xfrm>
          <a:prstGeom xmlns:a="http://schemas.openxmlformats.org/drawingml/2006/main" prst="roundRect">
            <a:avLst>
              <a:gd name="adj" fmla="val 9709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88F40F-FE70-4FEA-A6FA-890273BB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55270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3E953D-6C07-49F2-8BBC-83BC71AB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200400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공동체 양육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7E8231-3348-432A-BFA0-4F3820BE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75285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성경·소그룹·예배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8BCF24-7747-4EE8-91C8-021A582B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381250"/>
            <a:ext cx="1962150" cy="2190750"/>
          </a:xfrm>
          <a:prstGeom xmlns:a="http://schemas.openxmlformats.org/drawingml/2006/main" prst="roundRect">
            <a:avLst>
              <a:gd name="adj" fmla="val 9709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2E1BE4-E328-45C4-9C76-6A420C84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55270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D8A4EA-A368-47C0-9993-4CC01494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200400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리더 세움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88E062-E904-44EF-B933-91A4E2F4E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75285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역할 위임과 멘토링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ED3A1F-F507-4F70-8672-F42E36B6C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381250"/>
            <a:ext cx="1962150" cy="2190750"/>
          </a:xfrm>
          <a:prstGeom xmlns:a="http://schemas.openxmlformats.org/drawingml/2006/main" prst="roundRect">
            <a:avLst>
              <a:gd name="adj" fmla="val 9709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0EABBE-D108-4C3B-9234-1C9325464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55270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7C57FF-8537-4D91-BE5E-1CBE377A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00400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역파송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129236-F4D7-4760-842B-2D4FB96FC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75285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E6F3ED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E6F3ED"/>
                </a:solidFill>
                <a:latin typeface="Malgun Gothic"/>
                <a:ea typeface="Malgun Gothic"/>
                <a:cs typeface="Malgun Gothic"/>
              </a:rPr>
              <a:t>본국·디아스포라 연결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DADBCC-1A1A-4CB8-85AF-CA77D03A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238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성공 기준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1237D6-DCFA-4DB1-A49F-FEDAFAE5A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02920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다음 만남이 약속되고, 다른 사람을 돌보는 책임이 자라며, 새로운 리더가 세워지는가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953305-115D-4063-B417-711EB7508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328C457-E067-4B71-B851-2250BAB9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407900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C9D194-39BC-482D-9418-4A57929F3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COOPERATION PRIORITIES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2D0022-D043-432C-A573-6B38F73B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먼저 구축할 다섯 가지 협력 인프라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2C34F-B3B7-45F5-82E6-AB2BDF9D7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43EAA-5411-4D4F-8B76-4379BA8C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52625"/>
            <a:ext cx="177165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67F322-0BE7-410E-B401-DA4078F2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00250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자원지도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A88AE7-D0A4-41FD-BC8D-9D80A80F5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1952625"/>
            <a:ext cx="8534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rPr>
              <a:t>지역·언어·대상·전문성 검색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6E44C7-62F0-4148-940D-21CF5828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33675"/>
            <a:ext cx="177165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A6FA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D84B25-75C5-400F-840D-90BD3A61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81300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사례 연결창구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91937F-FC04-493E-A8E2-796D5211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733675"/>
            <a:ext cx="8534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rPr>
              <a:t>48시간 안에 1차 담당자 연결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7C7477-4091-481F-B920-997585B75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14725"/>
            <a:ext cx="177165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CE2201-622D-4A65-9DE9-610FA3B55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62350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공통 사역경로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2427A5-D373-4C90-B5D3-22246D65D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514725"/>
            <a:ext cx="8534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rPr>
              <a:t>관계·복음·양육·리더십 인계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4CC7D5-8607-4BFD-8EED-C22484DF0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95775"/>
            <a:ext cx="177165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0DBA3B-26B9-46FF-92E2-67E5F5EE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43400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다국어 자료실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75620B-282F-429C-A0AA-C2F7CB90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295775"/>
            <a:ext cx="8534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rPr>
              <a:t>출처·저작권·번역 검수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2E6675-3717-4741-8A7C-46C6A04AD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76825"/>
            <a:ext cx="177165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C83B76-D1EA-4EAF-B7D6-AF0BE92A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24450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현장 아카이브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F75037-60E3-4D1C-8E70-A2A07036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5076825"/>
            <a:ext cx="8534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rPr>
              <a:t>해결 사례와 실패를 다음 현장에 전수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2EB479-C6EC-4436-965F-0A8EC7D8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117580-837F-4E89-BC7F-1EA76E7E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8678405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F204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F47B3D-147D-43EE-B8BD-69B747A1F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DIGITAL MISSION INFRASTRUCTURE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1DC020-A1B2-4512-BADD-736AF44C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AI 시대의 디지털 연결 선교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99A31-DBF5-4B0B-B5C6-7A0B15CC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8E5E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D8E5EF"/>
                </a:solidFill>
                <a:latin typeface="Malgun Gothic"/>
                <a:ea typeface="Malgun Gothic"/>
                <a:cs typeface="Malgun Gothic"/>
              </a:rPr>
              <a:t>기술은 사람을 대신하지 않고, 적합한 사람을 더 빨리 만나게 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7367A9-FFFD-472F-8C5D-E1C7D84C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E78A1B-781D-47F5-87F0-464649A3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3333750" cy="1371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D3C8B-0920-49FC-BCB7-A28BC88D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622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상세페이지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12BEB2-3D25-4BF4-8F31-A64A9438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00350"/>
            <a:ext cx="295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누가 무엇을 돕는지 분명해짐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0A553-46C2-4B3C-84E0-D41173FDF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71700"/>
            <a:ext cx="3333750" cy="1371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629F07-0840-478F-AD6D-999F82C5A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622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부울경 자원지도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CF5079-F4C3-4ED4-B3CA-ACED8D147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00350"/>
            <a:ext cx="295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가까운 협력자를 빠르게 발견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107C4B-DD90-4E79-80CF-A9D79B68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171700"/>
            <a:ext cx="3333750" cy="1371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814918-3279-43D6-9DCE-3CC4254D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622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협력 요청 양식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E6425F-CDBA-4F89-AECD-49266D63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800350"/>
            <a:ext cx="295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누락과 중복 연락을 줄임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52613D-6D30-4A2F-9EFD-0A1914206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3333750" cy="1371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CC14E3-E1CE-47A2-8BA9-FE7ADA870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195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사례 진행판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482B26-8471-40F9-A952-9B8CEF5E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57700"/>
            <a:ext cx="295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담당자와 다음 행동을 기록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23BA7C-180E-47EA-ABBE-92187ADF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29050"/>
            <a:ext cx="3333750" cy="1371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595047-36C1-46C6-9010-3A7261949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195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다국어 자료실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C5C3F7-83DF-4656-AC43-407249170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95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검증된 자료를 현장에서 즉시 사용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9D1F89-CF39-4894-8542-F887A20C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829050"/>
            <a:ext cx="3333750" cy="1371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214165-1529-4683-94C9-7B1CA047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0195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AI 번역·요약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F14A12-8E94-40E1-A7DC-15B03332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457700"/>
            <a:ext cx="295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언어 장벽과 기록 부담을 낮춤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D02ABC-19A1-45DB-9B99-623D2FB9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E5EDF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E5EDF4"/>
                </a:solidFill>
                <a:latin typeface="Malgun Gothic"/>
                <a:ea typeface="Malgun Gothic"/>
                <a:cs typeface="Malgun Gothic"/>
              </a:rPr>
              <a:t>보호 원칙  본인 확인 · 민감정보 최소 수집 · 사람의 최종 검토 · 저작권 표시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548D40-5778-4095-AD53-5D0C9A278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1E6AAF-DD64-4541-9A8C-723E3C35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8410190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48CC83-D778-4657-B9DF-E36F984A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NETWORK EFFECT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7B9813-8775-45EC-ACF8-417341AEA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연결할수록 사역의 효력이 커지는 이유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78EC3D-DBE1-4551-9800-D0F20BEE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566A12-C64B-4CB9-BC4F-E03CFD750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81200"/>
            <a:ext cx="533400" cy="533400"/>
          </a:xfrm>
          <a:prstGeom xmlns:a="http://schemas.openxmlformats.org/drawingml/2006/main" prst="roundRect">
            <a:avLst>
              <a:gd name="adj" fmla="val 32143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8D3499-23EA-42ED-8BA5-E0AF37A6C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28825"/>
            <a:ext cx="533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9256FF-BDCF-487A-93F6-F2F1F220F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981200"/>
            <a:ext cx="247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발견 시간 단축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E0DC59-D50A-4AE3-8627-679ED677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81200"/>
            <a:ext cx="704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지인을 수소문하지 않고 조건으로 검색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6AEE51-7C6F-4AA0-8CB4-F3B70C28A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62250"/>
            <a:ext cx="533400" cy="533400"/>
          </a:xfrm>
          <a:prstGeom xmlns:a="http://schemas.openxmlformats.org/drawingml/2006/main" prst="roundRect">
            <a:avLst>
              <a:gd name="adj" fmla="val 32143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C58644-C8A3-4560-973B-D2A01BB7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09875"/>
            <a:ext cx="533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3570E1-E12A-41D2-B991-C4072C68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762250"/>
            <a:ext cx="247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중복 감소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E36A9C-1575-463E-BB69-71DDF270C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762250"/>
            <a:ext cx="704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이미 있는 교재·공간·통역을 먼저 확인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2DAA8B-81C8-47DE-A08B-E8FB4DE22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43300"/>
            <a:ext cx="533400" cy="533400"/>
          </a:xfrm>
          <a:prstGeom xmlns:a="http://schemas.openxmlformats.org/drawingml/2006/main" prst="roundRect">
            <a:avLst>
              <a:gd name="adj" fmla="val 32143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56758D-B48C-4A8C-9137-1B65D1E6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90925"/>
            <a:ext cx="533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89CA39-662A-4E2D-A4C6-57ABFC8AB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543300"/>
            <a:ext cx="247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책임 명확화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9ADF4F-AFC7-4F04-842D-241DC8A1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543300"/>
            <a:ext cx="704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요청을 받은 사람과 다음 행동을 기록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C7841E-CDC9-4432-8594-0FB622CB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533400" cy="533400"/>
          </a:xfrm>
          <a:prstGeom xmlns:a="http://schemas.openxmlformats.org/drawingml/2006/main" prst="roundRect">
            <a:avLst>
              <a:gd name="adj" fmla="val 32143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137A5B-8AD2-4E03-B336-9BE78B27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71975"/>
            <a:ext cx="533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F0FCA9-F00F-489D-9821-3BE23C506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324350"/>
            <a:ext cx="247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경험의 자산화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BDF0BF-9578-4BCF-922D-03BCBEE98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324350"/>
            <a:ext cx="704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한 번 해결한 사례가 다음 현장의 안내서가 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796F21-DCA7-49C5-AAEE-70A576AED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05400"/>
            <a:ext cx="533400" cy="533400"/>
          </a:xfrm>
          <a:prstGeom xmlns:a="http://schemas.openxmlformats.org/drawingml/2006/main" prst="roundRect">
            <a:avLst>
              <a:gd name="adj" fmla="val 32143"/>
            </a:avLst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17687F-B9C4-462B-9A25-90E2E9D45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53025"/>
            <a:ext cx="533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62F308-B11B-4A59-99BC-B99C5BB3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105400"/>
            <a:ext cx="247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작은 사역의 가시화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2C35B2-6A8A-48D2-A8C9-BD43118A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04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홈페이지가 없던 사역도 전문성과 필요를 알림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30E92C-FF50-43B4-B8E5-4B403BBB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D9D6A5-66E1-4774-A0DE-9847E779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895507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256576-1081-45A6-9600-3776B1F3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90 DAY PLAN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3E1456-592C-48C9-95C3-FBE29B412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엘림G브릿지 30일 60일 90일 실행안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3A896E-BF48-48E1-8EEB-0D663178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C9DCCF-8805-43E0-A084-DD001286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333750" cy="2857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07D5E9-1626-4724-B46F-6E607144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43150"/>
            <a:ext cx="2876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30일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732178-544E-4949-81BD-7497AD61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09900"/>
            <a:ext cx="2876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발견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432C0C-8F01-4D07-AE7F-4C1A5AE72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95700"/>
            <a:ext cx="276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명단과 기관 정보를 확인하고 공개 범위를 동의받습니다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B1EBC4-D516-4764-A88C-A3F09D741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95500"/>
            <a:ext cx="3333750" cy="2857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173760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AA8AC-B27D-482F-9431-8A8779A22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343150"/>
            <a:ext cx="2876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60일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D6AC93-3191-440B-A131-05AD2245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09900"/>
            <a:ext cx="2876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연결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DF7146-6E3C-46A1-B6CC-BBCAF8D6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276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E2EAF1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E2EAF1"/>
                </a:solidFill>
                <a:latin typeface="Malgun Gothic"/>
                <a:ea typeface="Malgun Gothic"/>
                <a:cs typeface="Malgun Gothic"/>
              </a:rPr>
              <a:t>현장 요청을 담당자에게 인계하고 진행 상황을 기록합니다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9424AC-EF6D-424E-9496-1A09F4C5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095500"/>
            <a:ext cx="3333750" cy="2857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BF5D94-CBAD-448C-942C-2948AB3EC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43150"/>
            <a:ext cx="2876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90일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8F983E-75A6-43D0-A8A5-0A3E70E4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009900"/>
            <a:ext cx="2876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실행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B8FB8D-3916-47CE-8ECB-EC03641D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695700"/>
            <a:ext cx="276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E2EAF1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E2EAF1"/>
                </a:solidFill>
                <a:latin typeface="Malgun Gothic"/>
                <a:ea typeface="Malgun Gothic"/>
                <a:cs typeface="Malgun Gothic"/>
              </a:rPr>
              <a:t>두 개 시범 현장을 운영하고 결과와 개선점을 나눕니다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09DDC7-0033-459C-94C7-2E225714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첫 성과는 큰 행사보다 한 사람의 실제 문제가 공동 협력으로 해결된 사례입니다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57D073-AAD6-48E7-8E99-8A6386318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6E6D65-ED73-4CA8-955C-D76819964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802683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DBCD72-8319-401B-A671-808AA97D9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WHO DOES WHAT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EFD49C-0E52-4519-8192-2564D0B67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엘림G브릿지와 참여기관의 역할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8125C3-121B-413C-A4AE-4A32D970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1DC75F-F720-4876-9524-9A47161B9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38350"/>
            <a:ext cx="177165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12BE0-EEDC-4CFB-AF1A-BA4925C4B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85975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발견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C9CD4E-FA00-4638-B40D-5B0417D7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038350"/>
            <a:ext cx="8534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rPr>
              <a:t>현장의 필요와 보유 자원을 표준 정보로 정리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136E09-5653-414F-862C-1F7D4A94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14650"/>
            <a:ext cx="177165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E65DB-86AD-4A7C-847C-A423DF46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62275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연결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8E91AB-087E-4AAA-8A67-9AAE464B8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914650"/>
            <a:ext cx="8534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rPr>
              <a:t>지역·언어·전문성에 맞는 협력자를 제안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F62770-5E53-45B3-B848-960DE8119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90950"/>
            <a:ext cx="177165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2D6A4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D9B9A3-F17F-49AE-8D5D-4FD7255DF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38575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기록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E1ED6A-8D1F-4909-9236-ACCCF8D6F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790950"/>
            <a:ext cx="8534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172033"/>
                </a:solidFill>
                <a:latin typeface="Malgun Gothic"/>
                <a:ea typeface="Malgun Gothic"/>
                <a:cs typeface="Malgun Gothic"/>
              </a:rPr>
              <a:t>요청과 다음 행동, 결과와 후속 과제를 남김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204733-124B-43E4-990E-C89E42D6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10572750" cy="895350"/>
          </a:xfrm>
          <a:prstGeom xmlns:a="http://schemas.openxmlformats.org/drawingml/2006/main" prst="roundRect">
            <a:avLst>
              <a:gd name="adj" fmla="val 19149"/>
            </a:avLst>
          </a:prstGeom>
          <a:solidFill xmlns:a="http://schemas.openxmlformats.org/drawingml/2006/main">
            <a:srgbClr val="FFF3D8"/>
          </a:solidFill>
          <a:ln xmlns:a="http://schemas.openxmlformats.org/drawingml/2006/main" w="9525">
            <a:solidFill>
              <a:srgbClr val="E8D19D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BAA7AA-1993-4343-B0C2-50A43586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143500"/>
            <a:ext cx="104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7A551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7A5515"/>
                </a:solidFill>
                <a:latin typeface="Malgun Gothic"/>
                <a:ea typeface="Malgun Gothic"/>
                <a:cs typeface="Malgun Gothic"/>
              </a:rPr>
              <a:t>경계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56FA42-A1CF-47CF-A44D-ABE8FC24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67300"/>
            <a:ext cx="8858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20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72033"/>
                </a:solidFill>
                <a:latin typeface="Malgun Gothic"/>
                <a:ea typeface="Malgun Gothic"/>
                <a:cs typeface="Malgun Gothic"/>
              </a:rPr>
              <a:t>기관을 대신해 약속하지 않으며, 확인되지 않은 개인정보와 전문 판단을 공개하지 않습니다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570044-6F44-45FC-BE5D-986F54DD2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DD2E05-87D5-4C3E-B0B7-9B8477CF5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56547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107677-74B0-4277-9C3E-8656D0BD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MEASUREMENT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E3377C-4666-41AE-BDB9-B3A00B615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행사 인원보다 관계와 변화를 확인합니다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8823E3-B600-44A0-B1C3-D6A57F48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962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EA0AFE-CDBF-478F-A1AF-5F86DFEE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924050" cy="2381250"/>
          </a:xfrm>
          <a:prstGeom xmlns:a="http://schemas.openxmlformats.org/drawingml/2006/main" prst="roundRect">
            <a:avLst>
              <a:gd name="adj" fmla="val 9901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9ABF49-E7FD-41F1-A07E-16627464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57450"/>
            <a:ext cx="154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396D9D-967A-4CF6-A379-EEB82B37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09900"/>
            <a:ext cx="161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연결 속도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643406-B1FB-4D42-9527-572DA8AD2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76650"/>
            <a:ext cx="1543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요청부터 1차 담당자 연결까지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0F9C2-0970-49B4-8C47-CF70E5A9B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247900"/>
            <a:ext cx="1924050" cy="2381250"/>
          </a:xfrm>
          <a:prstGeom xmlns:a="http://schemas.openxmlformats.org/drawingml/2006/main" prst="roundRect">
            <a:avLst>
              <a:gd name="adj" fmla="val 9901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04C501-E2EE-4E3C-A891-D0EFC278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457450"/>
            <a:ext cx="154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186C13-9272-4202-8F3B-CC125A52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009900"/>
            <a:ext cx="161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관계 지속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EF0A1-6632-48D4-8392-F4C841D9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676650"/>
            <a:ext cx="1543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30일과 90일 뒤 관계 유지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1CB52F-3D98-49EB-B9B0-03E3B4A4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247900"/>
            <a:ext cx="1924050" cy="2381250"/>
          </a:xfrm>
          <a:prstGeom xmlns:a="http://schemas.openxmlformats.org/drawingml/2006/main" prst="roundRect">
            <a:avLst>
              <a:gd name="adj" fmla="val 9901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6F365A-FF21-466B-840B-F33ED01B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457450"/>
            <a:ext cx="154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CA16CD-8D0B-4852-8D73-60C287B44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009900"/>
            <a:ext cx="161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양육 전환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E32748-0470-46A1-8696-39B91A8A4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676650"/>
            <a:ext cx="1543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생활지원에서 성경읽기와 공동체로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4FAE70-1E1F-4926-958B-AF1628CD1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247900"/>
            <a:ext cx="1924050" cy="2381250"/>
          </a:xfrm>
          <a:prstGeom xmlns:a="http://schemas.openxmlformats.org/drawingml/2006/main" prst="roundRect">
            <a:avLst>
              <a:gd name="adj" fmla="val 9901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A65270-65FE-46DC-8FF7-9C90A2E3A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457450"/>
            <a:ext cx="154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D6495C-C14E-4A3D-99D7-31566374B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09900"/>
            <a:ext cx="161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F2044"/>
                </a:solidFill>
                <a:latin typeface="Malgun Gothic"/>
                <a:ea typeface="Malgun Gothic"/>
                <a:cs typeface="Malgun Gothic"/>
              </a:rPr>
              <a:t>리더 성장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772F96-752A-4730-A082-062476B9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676650"/>
            <a:ext cx="1543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통역·돌봄·소그룹 책임을 맡은 사례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042115-FEA2-45BE-84CB-D037D1E25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247900"/>
            <a:ext cx="1924050" cy="2381250"/>
          </a:xfrm>
          <a:prstGeom xmlns:a="http://schemas.openxmlformats.org/drawingml/2006/main" prst="roundRect">
            <a:avLst>
              <a:gd name="adj" fmla="val 9901"/>
            </a:avLst>
          </a:prstGeom>
          <a:solidFill xmlns:a="http://schemas.openxmlformats.org/drawingml/2006/main">
            <a:srgbClr val="0F2044"/>
          </a:solidFill>
          <a:ln xmlns:a="http://schemas.openxmlformats.org/drawingml/2006/main" w="9525">
            <a:solidFill>
              <a:srgbClr val="D9E2E8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78AE7F-3171-4B40-BE55-F0A98F526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2457450"/>
            <a:ext cx="154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7B9742-70B1-4788-80A8-95AD2863B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009900"/>
            <a:ext cx="161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협력 해결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67AA92-83AB-4026-A0AA-AA9986BC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676650"/>
            <a:ext cx="1543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DCE6E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DCE6EF"/>
                </a:solidFill>
                <a:latin typeface="Malgun Gothic"/>
                <a:ea typeface="Malgun Gothic"/>
                <a:cs typeface="Malgun Gothic"/>
              </a:rPr>
              <a:t>두 기관 이상이 함께 해결한 실제 사례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03C63E-919C-4D26-8495-01A81299A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2D6A4F"/>
                </a:solidFill>
                <a:latin typeface="Malgun Gothic"/>
                <a:ea typeface="Malgun Gothic"/>
                <a:cs typeface="Malgun Gothic"/>
              </a:rPr>
              <a:t>평가는 통제가 아니라 배움과 재생산을 위한 기록입니다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962076-3FB5-4C1F-8915-48200BF37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ELIM G BRIDGE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276562-004C-449B-B961-E5D5E8097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617084"/>
                </a:solidFill>
                <a:latin typeface="Malgun Gothic"/>
                <a:ea typeface="Malgun Gothic"/>
                <a:cs typeface="Malgun Gothic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499841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F204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9bdc633f34055"/>
          <a:srcRect xmlns:a="http://schemas.openxmlformats.org/drawingml/2006/main" l="20833" t="0" r="208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334000" cy="6858000"/>
          </a:xfrm>
          <a:prstGeom xmlns:a="http://schemas.openxmlformats.org/drawingml/2006/main" prst="roundRect">
            <a:avLst>
              <a:gd name="adj" fmla="val 3571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CCDAE-1B14-4FC3-90B4-331BD46E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0"/>
            <a:ext cx="7429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204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C47B6C-6B50-439C-A783-023095CB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9055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COMMON COMMITMENT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D09F8-08A6-4B11-8C54-9F8BF7EC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219200"/>
            <a:ext cx="5334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한 사람을 살리는</a:t>
            </a:r>
          </a:p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연결을 시작합니다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1CE6C7-6BE4-4F66-BD9A-015493A6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781300"/>
            <a:ext cx="5334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FE8F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DFE8F0"/>
                </a:solidFill>
                <a:latin typeface="Malgun Gothic"/>
                <a:ea typeface="Malgun Gothic"/>
                <a:cs typeface="Malgun Gothic"/>
              </a:rPr>
              <a:t>사역자의 외로운 수고를 서로 돌봅니다.</a:t>
            </a:r>
          </a:p>
          <a:p xmlns:a="http://schemas.openxmlformats.org/drawingml/2006/main">
            <a:pPr algn="l">
              <a:defRPr sz="1575" b="0">
                <a:solidFill>
                  <a:srgbClr val="DFE8F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DFE8F0"/>
                </a:solidFill>
                <a:latin typeface="Malgun Gothic"/>
                <a:ea typeface="Malgun Gothic"/>
                <a:cs typeface="Malgun Gothic"/>
              </a:rPr>
              <a:t>이주민을 하나님 나라의 동역자로 존중합니다.</a:t>
            </a:r>
          </a:p>
          <a:p xmlns:a="http://schemas.openxmlformats.org/drawingml/2006/main">
            <a:pPr algn="l">
              <a:defRPr sz="1575" b="0">
                <a:solidFill>
                  <a:srgbClr val="DFE8F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DFE8F0"/>
                </a:solidFill>
                <a:latin typeface="Malgun Gothic"/>
                <a:ea typeface="Malgun Gothic"/>
                <a:cs typeface="Malgun Gothic"/>
              </a:rPr>
              <a:t>확인된 정보와 전문성을 연결합니다.</a:t>
            </a:r>
          </a:p>
          <a:p xmlns:a="http://schemas.openxmlformats.org/drawingml/2006/main">
            <a:pPr algn="l">
              <a:defRPr sz="1575" b="0">
                <a:solidFill>
                  <a:srgbClr val="DFE8F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DFE8F0"/>
                </a:solidFill>
                <a:latin typeface="Malgun Gothic"/>
                <a:ea typeface="Malgun Gothic"/>
                <a:cs typeface="Malgun Gothic"/>
              </a:rPr>
              <a:t>작은 협력의 결과를 기록하고 나눕니다.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16EFC-6512-4E87-8A6D-C312F2190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9530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“거류민을 너희 중에서 낳은 자 같이 여기며</a:t>
            </a:r>
          </a:p>
          <a:p xmlns:a="http://schemas.openxmlformats.org/drawingml/2006/main">
            <a:pPr algn="l">
              <a:defRPr sz="157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C8962A"/>
                </a:solidFill>
                <a:latin typeface="Malgun Gothic"/>
                <a:ea typeface="Malgun Gothic"/>
                <a:cs typeface="Malgun Gothic"/>
              </a:rPr>
              <a:t>자기 같이 사랑하라”  레위기 19장 34절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DC3C6B-9DCE-4C03-88FC-7320D429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6153150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C9D5E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C9D5E0"/>
                </a:solidFill>
                <a:latin typeface="Malgun Gothic"/>
                <a:ea typeface="Malgun Gothic"/>
                <a:cs typeface="Malgun Gothic"/>
              </a:rPr>
              <a:t>엘림G브릿지  |  한진준 목사 010-2083-3106  |  elimg.kr</a:t>
            </a:r>
          </a:p>
        </p:txBody>
      </p:sp>
    </p:spTree>
    <p:extLst>
      <p:ext uri="{BB962C8B-B14F-4D97-AF65-F5344CB8AC3E}">
        <p14:creationId xmlns:p14="http://schemas.microsoft.com/office/powerpoint/2010/main" val="16984307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2026-09-21T23:19:12.4610000Z</dcterms:created>
  <dcterms:modified xsi:type="dcterms:W3CDTF">2026-09-21T23:19:12.4610000Z</dcterms:modified>
</coreProperties>
</file>